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Lato" panose="020F0502020204030203" pitchFamily="34" charset="0"/>
      <p:regular r:id="rId13"/>
      <p:bold r:id="rId14"/>
      <p:italic r:id="rId15"/>
      <p:boldItalic r:id="rId16"/>
    </p:embeddedFont>
    <p:embeddedFont>
      <p:font typeface="Montserrat" panose="000005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0" d="100"/>
          <a:sy n="50" d="100"/>
        </p:scale>
        <p:origin x="1050" y="3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2932b6ad520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2932b6ad520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932b6ad520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932b6ad520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2932b6ad520_0_20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2932b6ad520_0_20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2932b6ad520_0_2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2932b6ad520_0_2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932b6ad520_0_2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932b6ad520_0_2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933e4fa061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933e4fa061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2933e4fa061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2933e4fa061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932b6ad520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932b6ad520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932b6ad520_0_2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932b6ad520_0_2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Análise do Salto Vertical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222"/>
              <a:t>Biomecânica II</a:t>
            </a:r>
            <a:endParaRPr sz="2222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0" y="4380025"/>
            <a:ext cx="9144000" cy="119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>
                <a:latin typeface="Arial"/>
                <a:ea typeface="Arial"/>
                <a:cs typeface="Arial"/>
                <a:sym typeface="Arial"/>
              </a:rPr>
              <a:t>Bruno Ficher Teixeira, Bruno Henrique Maltoni Ferreira, Henrique Vieira, João Pedro Dallano, Leonardo Schuster, Lucas Pereira, Lucas Di Nardo e Sérgio Aparecido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2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22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4"/>
          <p:cNvSpPr txBox="1">
            <a:spLocks noGrp="1"/>
          </p:cNvSpPr>
          <p:nvPr>
            <p:ph type="title"/>
          </p:nvPr>
        </p:nvSpPr>
        <p:spPr>
          <a:xfrm>
            <a:off x="1297500" y="5123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/>
              <a:t>Sumário</a:t>
            </a:r>
            <a:endParaRPr sz="3400"/>
          </a:p>
        </p:txBody>
      </p:sp>
      <p:sp>
        <p:nvSpPr>
          <p:cNvPr id="141" name="Google Shape;141;p1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pt-BR" sz="2000"/>
              <a:t>Materiais Utilizados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pt-BR" sz="2000"/>
              <a:t>Métodos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pt-BR" sz="2000"/>
              <a:t>Resultados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pt-BR" sz="2000"/>
              <a:t>Discussão</a:t>
            </a:r>
            <a:endParaRPr sz="2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5"/>
          <p:cNvSpPr txBox="1">
            <a:spLocks noGrp="1"/>
          </p:cNvSpPr>
          <p:nvPr>
            <p:ph type="title"/>
          </p:nvPr>
        </p:nvSpPr>
        <p:spPr>
          <a:xfrm>
            <a:off x="1297500" y="5349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/>
              <a:t>Materiais Utilizados</a:t>
            </a:r>
            <a:endParaRPr sz="3400"/>
          </a:p>
        </p:txBody>
      </p:sp>
      <p:sp>
        <p:nvSpPr>
          <p:cNvPr id="147" name="Google Shape;147;p15"/>
          <p:cNvSpPr txBox="1">
            <a:spLocks noGrp="1"/>
          </p:cNvSpPr>
          <p:nvPr>
            <p:ph type="body" idx="1"/>
          </p:nvPr>
        </p:nvSpPr>
        <p:spPr>
          <a:xfrm>
            <a:off x="1297500" y="17499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Celular Smartphone modelo iPhone 11, para realizar as filmagens dos saltos</a:t>
            </a:r>
            <a:endParaRPr sz="2000"/>
          </a:p>
          <a:p>
            <a:pPr marL="13716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Trena, posicionada no solo e servindo de referência para posteriores análises</a:t>
            </a:r>
            <a:endParaRPr sz="200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Computador para usar o programa de análise</a:t>
            </a:r>
            <a:endParaRPr sz="20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6"/>
          <p:cNvSpPr txBox="1">
            <a:spLocks noGrp="1"/>
          </p:cNvSpPr>
          <p:nvPr>
            <p:ph type="title"/>
          </p:nvPr>
        </p:nvSpPr>
        <p:spPr>
          <a:xfrm>
            <a:off x="1297500" y="5031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/>
              <a:t>Métodos</a:t>
            </a:r>
            <a:endParaRPr sz="3400"/>
          </a:p>
        </p:txBody>
      </p:sp>
      <p:sp>
        <p:nvSpPr>
          <p:cNvPr id="153" name="Google Shape;153;p16"/>
          <p:cNvSpPr txBox="1">
            <a:spLocks noGrp="1"/>
          </p:cNvSpPr>
          <p:nvPr>
            <p:ph type="body" idx="1"/>
          </p:nvPr>
        </p:nvSpPr>
        <p:spPr>
          <a:xfrm>
            <a:off x="1297500" y="16587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As análises foram feitas pelo aplicativo Kinovea</a:t>
            </a:r>
            <a:endParaRPr sz="200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Ângulos das articulações envolvidas no salto vertical</a:t>
            </a:r>
            <a:endParaRPr sz="200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l" rtl="0">
              <a:spcBef>
                <a:spcPts val="1200"/>
              </a:spcBef>
              <a:spcAft>
                <a:spcPts val="0"/>
              </a:spcAft>
              <a:buSzPts val="2000"/>
              <a:buChar char="●"/>
            </a:pPr>
            <a:r>
              <a:rPr lang="pt-BR" sz="2000"/>
              <a:t>A altura do salto: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pt-BR" sz="2000"/>
              <a:t>Referência inicial: ponto de saída do pé do solo</a:t>
            </a:r>
            <a:endParaRPr sz="2000"/>
          </a:p>
          <a:p>
            <a:pPr marL="457200" lvl="0" indent="-355600" algn="l" rtl="0">
              <a:spcBef>
                <a:spcPts val="0"/>
              </a:spcBef>
              <a:spcAft>
                <a:spcPts val="0"/>
              </a:spcAft>
              <a:buSzPts val="2000"/>
              <a:buChar char="-"/>
            </a:pPr>
            <a:r>
              <a:rPr lang="pt-BR" sz="2000"/>
              <a:t>Referência final: ponto mais alto atingido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7"/>
          <p:cNvSpPr txBox="1">
            <a:spLocks noGrp="1"/>
          </p:cNvSpPr>
          <p:nvPr>
            <p:ph type="title"/>
          </p:nvPr>
        </p:nvSpPr>
        <p:spPr>
          <a:xfrm>
            <a:off x="1297500" y="50320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/>
              <a:t>Resultados</a:t>
            </a:r>
            <a:endParaRPr sz="3400"/>
          </a:p>
        </p:txBody>
      </p:sp>
      <p:sp>
        <p:nvSpPr>
          <p:cNvPr id="159" name="Google Shape;159;p17"/>
          <p:cNvSpPr txBox="1">
            <a:spLocks noGrp="1"/>
          </p:cNvSpPr>
          <p:nvPr>
            <p:ph type="body" idx="1"/>
          </p:nvPr>
        </p:nvSpPr>
        <p:spPr>
          <a:xfrm>
            <a:off x="1052550" y="1265425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Salto 1:</a:t>
            </a:r>
            <a:endParaRPr/>
          </a:p>
        </p:txBody>
      </p:sp>
      <p:pic>
        <p:nvPicPr>
          <p:cNvPr id="160" name="Google Shape;16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421" y="1577221"/>
            <a:ext cx="2036625" cy="305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65050" y="1577213"/>
            <a:ext cx="2269318" cy="305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17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4674363" y="1577213"/>
            <a:ext cx="2108709" cy="3058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1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71500" y="1568789"/>
            <a:ext cx="2108700" cy="3075202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7"/>
          <p:cNvSpPr txBox="1"/>
          <p:nvPr/>
        </p:nvSpPr>
        <p:spPr>
          <a:xfrm>
            <a:off x="156175" y="4592425"/>
            <a:ext cx="19011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Fig.1: Ângulo pré saída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5" name="Google Shape;165;p17"/>
          <p:cNvSpPr txBox="1"/>
          <p:nvPr/>
        </p:nvSpPr>
        <p:spPr>
          <a:xfrm>
            <a:off x="2372775" y="4644000"/>
            <a:ext cx="19821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Fig.2: Ângulo saída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17"/>
          <p:cNvSpPr txBox="1"/>
          <p:nvPr/>
        </p:nvSpPr>
        <p:spPr>
          <a:xfrm>
            <a:off x="4826625" y="4752950"/>
            <a:ext cx="18570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7" name="Google Shape;167;p17"/>
          <p:cNvSpPr txBox="1"/>
          <p:nvPr/>
        </p:nvSpPr>
        <p:spPr>
          <a:xfrm>
            <a:off x="4822275" y="4592425"/>
            <a:ext cx="1761300" cy="26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Fig.3: Altura do salto 1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8" name="Google Shape;168;p17"/>
          <p:cNvSpPr txBox="1"/>
          <p:nvPr/>
        </p:nvSpPr>
        <p:spPr>
          <a:xfrm>
            <a:off x="7015200" y="4559275"/>
            <a:ext cx="1901100" cy="3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Fig.4: Ângulo de aterrissagem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8"/>
          <p:cNvSpPr txBox="1">
            <a:spLocks noGrp="1"/>
          </p:cNvSpPr>
          <p:nvPr>
            <p:ph type="title"/>
          </p:nvPr>
        </p:nvSpPr>
        <p:spPr>
          <a:xfrm>
            <a:off x="1415400" y="-49052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5" name="Google Shape;17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872" y="1482125"/>
            <a:ext cx="2121475" cy="308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10880" y="1466687"/>
            <a:ext cx="2068545" cy="3112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Google Shape;177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30475" y="1482138"/>
            <a:ext cx="2036922" cy="308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04675" y="1478411"/>
            <a:ext cx="2068550" cy="3085740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18"/>
          <p:cNvSpPr txBox="1"/>
          <p:nvPr/>
        </p:nvSpPr>
        <p:spPr>
          <a:xfrm>
            <a:off x="3824100" y="1053775"/>
            <a:ext cx="14958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Salto 2: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0" name="Google Shape;180;p18"/>
          <p:cNvSpPr txBox="1"/>
          <p:nvPr/>
        </p:nvSpPr>
        <p:spPr>
          <a:xfrm>
            <a:off x="213700" y="4564150"/>
            <a:ext cx="17538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Fig.5: Ângulo pré saída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1" name="Google Shape;181;p18"/>
          <p:cNvSpPr txBox="1"/>
          <p:nvPr/>
        </p:nvSpPr>
        <p:spPr>
          <a:xfrm>
            <a:off x="2586700" y="4653650"/>
            <a:ext cx="1834800" cy="31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Fig.6: Ângulo saída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2" name="Google Shape;182;p18"/>
          <p:cNvSpPr txBox="1"/>
          <p:nvPr/>
        </p:nvSpPr>
        <p:spPr>
          <a:xfrm>
            <a:off x="4738200" y="4588000"/>
            <a:ext cx="1901100" cy="2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Fig.7: Altura do salto 2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3" name="Google Shape;183;p18"/>
          <p:cNvSpPr txBox="1"/>
          <p:nvPr/>
        </p:nvSpPr>
        <p:spPr>
          <a:xfrm>
            <a:off x="6997825" y="4588000"/>
            <a:ext cx="1702200" cy="3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Fig.8: Ângulo de aterrissagem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9"/>
          <p:cNvSpPr txBox="1">
            <a:spLocks noGrp="1"/>
          </p:cNvSpPr>
          <p:nvPr>
            <p:ph type="body" idx="1"/>
          </p:nvPr>
        </p:nvSpPr>
        <p:spPr>
          <a:xfrm>
            <a:off x="1297500" y="13078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pt-BR"/>
              <a:t>Salto 3:</a:t>
            </a:r>
            <a:endParaRPr/>
          </a:p>
        </p:txBody>
      </p:sp>
      <p:pic>
        <p:nvPicPr>
          <p:cNvPr id="190" name="Google Shape;190;p19"/>
          <p:cNvPicPr preferRelativeResize="0"/>
          <p:nvPr/>
        </p:nvPicPr>
        <p:blipFill rotWithShape="1">
          <a:blip r:embed="rId3">
            <a:alphaModFix/>
          </a:blip>
          <a:srcRect l="4834"/>
          <a:stretch/>
        </p:blipFill>
        <p:spPr>
          <a:xfrm>
            <a:off x="106175" y="1643788"/>
            <a:ext cx="2091750" cy="3073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1" name="Google Shape;191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57338" y="1640625"/>
            <a:ext cx="2091750" cy="3079711"/>
          </a:xfrm>
          <a:prstGeom prst="rect">
            <a:avLst/>
          </a:prstGeom>
          <a:noFill/>
          <a:ln>
            <a:noFill/>
          </a:ln>
        </p:spPr>
      </p:pic>
      <p:pic>
        <p:nvPicPr>
          <p:cNvPr id="192" name="Google Shape;192;p1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9500" y="1661625"/>
            <a:ext cx="2049275" cy="303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1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808500" y="1661625"/>
            <a:ext cx="2091745" cy="3037675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19"/>
          <p:cNvSpPr txBox="1"/>
          <p:nvPr/>
        </p:nvSpPr>
        <p:spPr>
          <a:xfrm>
            <a:off x="142550" y="4699300"/>
            <a:ext cx="20190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Fig.9: Ângulo pré saída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5" name="Google Shape;195;p19"/>
          <p:cNvSpPr txBox="1"/>
          <p:nvPr/>
        </p:nvSpPr>
        <p:spPr>
          <a:xfrm>
            <a:off x="2608600" y="4722400"/>
            <a:ext cx="1879200" cy="2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Fig.10: Ângulo saída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6" name="Google Shape;196;p19"/>
          <p:cNvSpPr txBox="1"/>
          <p:nvPr/>
        </p:nvSpPr>
        <p:spPr>
          <a:xfrm>
            <a:off x="4869050" y="4722400"/>
            <a:ext cx="2019000" cy="28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Fig.11: Altura do salto 3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19"/>
          <p:cNvSpPr txBox="1"/>
          <p:nvPr/>
        </p:nvSpPr>
        <p:spPr>
          <a:xfrm>
            <a:off x="7269288" y="4624525"/>
            <a:ext cx="1709700" cy="2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Fig.12: Ângulo de aterrissagem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0"/>
          <p:cNvSpPr txBox="1">
            <a:spLocks noGrp="1"/>
          </p:cNvSpPr>
          <p:nvPr>
            <p:ph type="title"/>
          </p:nvPr>
        </p:nvSpPr>
        <p:spPr>
          <a:xfrm>
            <a:off x="1297500" y="548775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400"/>
              <a:t>Discussão</a:t>
            </a:r>
            <a:endParaRPr sz="3400"/>
          </a:p>
        </p:txBody>
      </p:sp>
      <p:sp>
        <p:nvSpPr>
          <p:cNvPr id="203" name="Google Shape;203;p20"/>
          <p:cNvSpPr txBox="1">
            <a:spLocks noGrp="1"/>
          </p:cNvSpPr>
          <p:nvPr>
            <p:ph type="body" idx="1"/>
          </p:nvPr>
        </p:nvSpPr>
        <p:spPr>
          <a:xfrm>
            <a:off x="898300" y="1347450"/>
            <a:ext cx="7438200" cy="31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12031" algn="l" rtl="0">
              <a:lnSpc>
                <a:spcPct val="105000"/>
              </a:lnSpc>
              <a:spcBef>
                <a:spcPts val="0"/>
              </a:spcBef>
              <a:spcAft>
                <a:spcPts val="0"/>
              </a:spcAft>
              <a:buSzPts val="1314"/>
              <a:buChar char="●"/>
            </a:pPr>
            <a:r>
              <a:rPr lang="pt-BR" sz="1313"/>
              <a:t>Era esperado que, quanto  ↓ o ângulo pré-saída,  ↑  seria a altura alcançada, devido a uma força e energia maiores geradas pela flexão do joelho. Isso de fato ocorreu ao compararmos o primeiro e o segundo salto, em que o segundo atinge uma altura maior, com um ângulo pré-saída menor.</a:t>
            </a:r>
            <a:endParaRPr sz="1313"/>
          </a:p>
          <a:p>
            <a:pPr marL="1371600" marR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endParaRPr sz="1313"/>
          </a:p>
          <a:p>
            <a:pPr marL="457200" marR="0" lvl="0" indent="-312031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314"/>
              <a:buChar char="●"/>
            </a:pPr>
            <a:r>
              <a:rPr lang="pt-BR" sz="1313"/>
              <a:t>No entanto, o mesmo não se repete ao compararmos com o salto 3, que possui o mesmo ângulo do primeiro. Observa-se que o salto 3 alcançou ↑  altura, apesar de o salto 1 ter o mesmo ângulo pré-saída e valores muito próximos nos ângulos de saída e aterrissagem. </a:t>
            </a:r>
            <a:endParaRPr sz="1313"/>
          </a:p>
          <a:p>
            <a:pPr marL="1371600" marR="0" lvl="0" indent="0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440"/>
              <a:buNone/>
            </a:pPr>
            <a:endParaRPr sz="1313"/>
          </a:p>
          <a:p>
            <a:pPr marL="457200" marR="0" lvl="0" indent="-312031" algn="l" rtl="0">
              <a:lnSpc>
                <a:spcPct val="105000"/>
              </a:lnSpc>
              <a:spcBef>
                <a:spcPts val="1200"/>
              </a:spcBef>
              <a:spcAft>
                <a:spcPts val="0"/>
              </a:spcAft>
              <a:buSzPts val="1314"/>
              <a:buChar char="●"/>
            </a:pPr>
            <a:r>
              <a:rPr lang="pt-BR" sz="1313"/>
              <a:t>Acreditamos que isso se deva à ativação muscular, pois após realizar dois saltos, houve um estímulo mais eficiente para a execução do terceiro salto</a:t>
            </a:r>
            <a:endParaRPr sz="1033"/>
          </a:p>
          <a:p>
            <a:pPr marL="0" lvl="0" indent="0" algn="l" rtl="0">
              <a:lnSpc>
                <a:spcPct val="105000"/>
              </a:lnSpc>
              <a:spcBef>
                <a:spcPts val="1200"/>
              </a:spcBef>
              <a:spcAft>
                <a:spcPts val="1200"/>
              </a:spcAft>
              <a:buSzPts val="440"/>
              <a:buNone/>
            </a:pPr>
            <a:endParaRPr sz="62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1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21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341</Words>
  <Application>Microsoft Office PowerPoint</Application>
  <PresentationFormat>Apresentação na tela (16:9)</PresentationFormat>
  <Paragraphs>44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4" baseType="lpstr">
      <vt:lpstr>Arial</vt:lpstr>
      <vt:lpstr>Montserrat</vt:lpstr>
      <vt:lpstr>Lato</vt:lpstr>
      <vt:lpstr>Focus</vt:lpstr>
      <vt:lpstr>Análise do Salto Vertical Biomecânica II</vt:lpstr>
      <vt:lpstr>Sumário</vt:lpstr>
      <vt:lpstr>Materiais Utilizados</vt:lpstr>
      <vt:lpstr>Métodos</vt:lpstr>
      <vt:lpstr>Resultados</vt:lpstr>
      <vt:lpstr>Apresentação do PowerPoint</vt:lpstr>
      <vt:lpstr>Apresentação do PowerPoint</vt:lpstr>
      <vt:lpstr>Discussão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Análise do Salto Vertical Biomecânica II</dc:title>
  <dc:creator>Leonardo Schuster</dc:creator>
  <cp:lastModifiedBy>Leonardo Schuster</cp:lastModifiedBy>
  <cp:revision>1</cp:revision>
  <dcterms:modified xsi:type="dcterms:W3CDTF">2023-10-27T01:58:02Z</dcterms:modified>
</cp:coreProperties>
</file>